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6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67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55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41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86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55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90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385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4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3008"/>
            <a:ext cx="212598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300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653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ACB531-7B3D-434E-872D-3DDC6FE54277}" type="datetimeFigureOut">
              <a:rPr lang="ru-RU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23.11.2023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3E2E0FD-2E35-4E39-AE45-87299383872B}" type="slidenum">
              <a:rPr lang="ru-RU" smtClean="0">
                <a:solidFill>
                  <a:srgbClr val="40BAD2"/>
                </a:solidFill>
              </a:rPr>
              <a:pPr/>
              <a:t>‹#›</a:t>
            </a:fld>
            <a:endParaRPr lang="ru-RU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4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U220000080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U2200000802#z27" TargetMode="External"/><Relationship Id="rId2" Type="http://schemas.openxmlformats.org/officeDocument/2006/relationships/hyperlink" Target="https://adilet.zan.kz/rus/docs/U2200000802#z26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adilet.zan.kz/rus/docs/U2200000802#z215" TargetMode="External"/><Relationship Id="rId5" Type="http://schemas.openxmlformats.org/officeDocument/2006/relationships/hyperlink" Target="https://adilet.zan.kz/rus/docs/U2200000802#z205" TargetMode="External"/><Relationship Id="rId4" Type="http://schemas.openxmlformats.org/officeDocument/2006/relationships/hyperlink" Target="https://adilet.zan.kz/rus/docs/U2200000802#z17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_________Microsoft_Word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271914"/>
            <a:ext cx="55801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solidFill>
                  <a:srgbClr val="0070C0"/>
                </a:solidFill>
              </a:rPr>
              <a:t>Концепция антикоррупционной политики РК на 2022-2026 год</a:t>
            </a:r>
          </a:p>
          <a:p>
            <a:pPr algn="ctr" fontAlgn="base"/>
            <a:r>
              <a:rPr lang="ru-RU" dirty="0" smtClean="0">
                <a:solidFill>
                  <a:srgbClr val="0070C0"/>
                </a:solidFill>
              </a:rPr>
              <a:t>Указ </a:t>
            </a:r>
            <a:r>
              <a:rPr lang="ru-RU" dirty="0">
                <a:solidFill>
                  <a:srgbClr val="0070C0"/>
                </a:solidFill>
              </a:rPr>
              <a:t>Президента Республики Казахстан </a:t>
            </a:r>
            <a:endParaRPr lang="ru-RU" dirty="0" smtClean="0">
              <a:solidFill>
                <a:srgbClr val="0070C0"/>
              </a:solidFill>
            </a:endParaRPr>
          </a:p>
          <a:p>
            <a:pPr algn="ctr" fontAlgn="base"/>
            <a:r>
              <a:rPr lang="ru-RU" dirty="0" smtClean="0">
                <a:solidFill>
                  <a:srgbClr val="0070C0"/>
                </a:solidFill>
              </a:rPr>
              <a:t>от </a:t>
            </a:r>
            <a:r>
              <a:rPr lang="ru-RU" dirty="0">
                <a:solidFill>
                  <a:srgbClr val="0070C0"/>
                </a:solidFill>
              </a:rPr>
              <a:t>2 февраля 2022 года № 802</a:t>
            </a:r>
            <a:r>
              <a:rPr lang="ru-RU" sz="1200" dirty="0">
                <a:solidFill>
                  <a:srgbClr val="0070C0"/>
                </a:solidFill>
              </a:rPr>
              <a:t>.</a:t>
            </a:r>
          </a:p>
          <a:p>
            <a:pPr algn="ctr" fontAlgn="base"/>
            <a:r>
              <a:rPr lang="ru-RU" sz="1200" dirty="0"/>
              <a:t> </a:t>
            </a:r>
          </a:p>
        </p:txBody>
      </p:sp>
      <p:pic>
        <p:nvPicPr>
          <p:cNvPr id="5" name="Picture 2" descr="http://build-centr.ru/media/4e985920-1f56-4e79-aa20-11cb7ccc66a6/FgC70g/%D0%9D%D0%BE%D0%B2%D0%BE%D1%81%D1%82%D0%B8/2016/03/24_03_2016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131071" cy="4146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861017" y="1628800"/>
            <a:ext cx="46089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latin typeface="Arial"/>
              <a:hlinkClick r:id="rId3"/>
            </a:endParaRPr>
          </a:p>
          <a:p>
            <a:r>
              <a:rPr lang="en-US" dirty="0" smtClean="0">
                <a:latin typeface="Arial"/>
                <a:hlinkClick r:id="rId3"/>
              </a:rPr>
              <a:t>https</a:t>
            </a:r>
            <a:r>
              <a:rPr lang="en-US" dirty="0">
                <a:latin typeface="Arial"/>
                <a:hlinkClick r:id="rId3"/>
              </a:rPr>
              <a:t>://adilet.zan.kz/rus/docs/U2200000802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5181292"/>
            <a:ext cx="8117665" cy="1200329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Корру́пция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(от лат.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corrumpere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— «растлевать») — термин, обозначающий обычно использование должностным лицом своих властных полномочий и доверенных ему прав в целях личной выгоды, противоречащее законодательству и моральным установкам. </a:t>
            </a:r>
          </a:p>
        </p:txBody>
      </p:sp>
    </p:spTree>
    <p:extLst>
      <p:ext uri="{BB962C8B-B14F-4D97-AF65-F5344CB8AC3E}">
        <p14:creationId xmlns:p14="http://schemas.microsoft.com/office/powerpoint/2010/main" val="19714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688" y="548680"/>
            <a:ext cx="2798136" cy="5176341"/>
          </a:xfrm>
        </p:spPr>
        <p:txBody>
          <a:bodyPr/>
          <a:lstStyle/>
          <a:p>
            <a:r>
              <a:rPr lang="ru-RU" sz="2800" dirty="0">
                <a:solidFill>
                  <a:srgbClr val="1E1E1E"/>
                </a:solidFill>
                <a:latin typeface="Times New Roman"/>
                <a:ea typeface="Times New Roman"/>
                <a:cs typeface="Times New Roman"/>
              </a:rPr>
              <a:t>СОДЕРЖАНИЕ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816" y="188640"/>
            <a:ext cx="5846440" cy="6192688"/>
          </a:xfrm>
        </p:spPr>
        <p:txBody>
          <a:bodyPr>
            <a:normAutofit/>
          </a:bodyPr>
          <a:lstStyle/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  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u="sng" spc="10" dirty="0">
                <a:solidFill>
                  <a:srgbClr val="073A5E"/>
                </a:solidFill>
                <a:latin typeface="Times New Roman"/>
                <a:ea typeface="Times New Roman"/>
                <a:cs typeface="Times New Roman"/>
                <a:hlinkClick r:id="rId2"/>
              </a:rPr>
              <a:t>Раздел 1</a:t>
            </a: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Паспорт </a:t>
            </a: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Концепции</a:t>
            </a: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</a:t>
            </a:r>
            <a:r>
              <a:rPr lang="ru-RU" sz="2400" u="sng" spc="10" dirty="0">
                <a:solidFill>
                  <a:srgbClr val="073A5E"/>
                </a:solidFill>
                <a:latin typeface="Times New Roman"/>
                <a:ea typeface="Times New Roman"/>
                <a:cs typeface="Times New Roman"/>
                <a:hlinkClick r:id="rId3"/>
              </a:rPr>
              <a:t>Раздел 2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2400" spc="1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Анализ 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текущей ситуации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   </a:t>
            </a:r>
            <a:r>
              <a:rPr lang="ru-RU" sz="2400" u="sng" spc="10" dirty="0">
                <a:solidFill>
                  <a:srgbClr val="073A5E"/>
                </a:solidFill>
                <a:latin typeface="Times New Roman"/>
                <a:ea typeface="Times New Roman"/>
                <a:cs typeface="Times New Roman"/>
                <a:hlinkClick r:id="rId4"/>
              </a:rPr>
              <a:t>Раздел 3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2400" spc="1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Обзор 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международного опыта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   </a:t>
            </a:r>
            <a:r>
              <a:rPr lang="ru-RU" sz="2400" u="sng" spc="10" dirty="0">
                <a:solidFill>
                  <a:srgbClr val="073A5E"/>
                </a:solidFill>
                <a:latin typeface="Times New Roman"/>
                <a:ea typeface="Times New Roman"/>
                <a:cs typeface="Times New Roman"/>
                <a:hlinkClick r:id="rId5"/>
              </a:rPr>
              <a:t>Раздел 4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2400" spc="1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Видение 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развития антикоррупционной политики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   </a:t>
            </a:r>
            <a:r>
              <a:rPr lang="ru-RU" sz="2400" u="sng" spc="10" dirty="0">
                <a:solidFill>
                  <a:srgbClr val="073A5E"/>
                </a:solidFill>
                <a:latin typeface="Times New Roman"/>
                <a:ea typeface="Times New Roman"/>
                <a:cs typeface="Times New Roman"/>
                <a:hlinkClick r:id="rId6"/>
              </a:rPr>
              <a:t>Раздел 5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2400" spc="1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Основные 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принципы и подходы развития антикоррупционной политики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  </a:t>
            </a: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spc="10" dirty="0">
                <a:solidFill>
                  <a:srgbClr val="92D05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u="sng" spc="10" dirty="0">
                <a:solidFill>
                  <a:srgbClr val="92D050"/>
                </a:solidFill>
                <a:latin typeface="Times New Roman"/>
                <a:ea typeface="Times New Roman"/>
                <a:cs typeface="Times New Roman"/>
              </a:rPr>
              <a:t>Раздел 6</a:t>
            </a:r>
            <a:r>
              <a:rPr lang="ru-RU" sz="2400" spc="10" dirty="0" smtClean="0">
                <a:solidFill>
                  <a:srgbClr val="92D050"/>
                </a:solidFill>
                <a:latin typeface="Times New Roman"/>
                <a:ea typeface="Times New Roman"/>
                <a:cs typeface="Times New Roman"/>
              </a:rPr>
              <a:t>. </a:t>
            </a:r>
          </a:p>
          <a:p>
            <a:pPr fontAlgn="base">
              <a:lnSpc>
                <a:spcPts val="1425"/>
              </a:lnSpc>
              <a:spcAft>
                <a:spcPts val="0"/>
              </a:spcAft>
            </a:pPr>
            <a:r>
              <a:rPr lang="ru-RU" sz="2400" spc="1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План </a:t>
            </a:r>
            <a:r>
              <a:rPr lang="ru-RU" sz="24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действий по реализации Концепции (приложение)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06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200" b="1" dirty="0">
                <a:solidFill>
                  <a:srgbClr val="1E1E1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Паспорт Концепции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205552"/>
              </p:ext>
            </p:extLst>
          </p:nvPr>
        </p:nvGraphicFramePr>
        <p:xfrm>
          <a:off x="2627784" y="980728"/>
          <a:ext cx="6120680" cy="5040561"/>
        </p:xfrm>
        <a:graphic>
          <a:graphicData uri="http://schemas.openxmlformats.org/drawingml/2006/table">
            <a:tbl>
              <a:tblPr firstRow="1" firstCol="1" bandRow="1"/>
              <a:tblGrid>
                <a:gridCol w="2057618"/>
                <a:gridCol w="4063062"/>
              </a:tblGrid>
              <a:tr h="659713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Концепция антикоррупционной политики Республики Казахстан на 2022-2026 годы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043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Основание для разработки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поручение Президента Республики Казахстан (пункт 88 Общенационального плана мероприятий      по реализации Послания Главы государства народу Казахстана от 1 сентября 2021 года "Единство народа и системные реформы - прочная основа процветания страны")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045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Государственный орган, ответственный за разработку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Агентство Республики Казахстан по противодействию коррупции (Антикоррупционная служба)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378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органы и организации, ответственные за реализацию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органы, подведомственные организации, субъекты квазигосударственного сектора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382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Сроки реализации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2022-2026 годы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41" marR="40341" marT="24205" marB="242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01950" y="1955899"/>
            <a:ext cx="26962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E1E1E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8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1296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200" dirty="0"/>
              <a:t>      </a:t>
            </a:r>
            <a:r>
              <a:rPr lang="ru-RU" sz="1600" b="1" dirty="0"/>
              <a:t>2.1. Достигнутые </a:t>
            </a:r>
            <a:r>
              <a:rPr lang="ru-RU" sz="1600" b="1" dirty="0" smtClean="0"/>
              <a:t>результаты </a:t>
            </a:r>
            <a:endParaRPr lang="ru-RU" sz="1600" dirty="0"/>
          </a:p>
          <a:p>
            <a:pPr fontAlgn="base"/>
            <a:r>
              <a:rPr lang="ru-RU" sz="1200" dirty="0"/>
              <a:t> </a:t>
            </a:r>
            <a:endParaRPr lang="ru-RU" sz="1200" dirty="0" smtClean="0"/>
          </a:p>
          <a:p>
            <a:pPr fontAlgn="base"/>
            <a:r>
              <a:rPr lang="ru-RU" sz="1400" dirty="0" smtClean="0"/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В борьбу с коррупцией активно вовлекается гражданское общество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2.  Создан независимый уполномоченный орган по противодействию коррупции - Агентство Республики   Казахстан по противодействию коррупции (Антикоррупционная служба), подчиненное и подотчетное Президенту Республики Казахстан.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Обеспечен переход к "карьерной" модели государственной службы, через механизмы открытого конкурсного отбора.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4.  Действует Этический кодекс государственных служащих,. Функционируют советы по этике.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5. Введено новое антикоррупционное ограничение для государственных служащих, депутатов Парламента и судей на владение счетами в зарубежных банках.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6.   Предусмотрен полный запрет на получение и дарение подарков.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7.  Усилены нормы о недопустимости совместной службы (работы) указанных лиц с близкими родственниками, супругами и свойственниками.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8.  Усовершенствованы меры финансового контроля. – декларация доходов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Улучшена система отбора и оценки судей.           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10. Видеонаблюдение в  учреждениях и служебных помещениях.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12. В рамках концепции "слышащего государства" сформирована   электронная платформа "Открытое правительство" 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13.  Осуществлен перезапуск работы с обращениями граждан путем внедрения специального сервиса "е-Обращение", позволяющего удобно и быстро подавать жалобы, отслеживая их рассмотрение в онлайн-режиме.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14.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В национальное антикоррупционное движение вовлечены все заинтересованные группы: учащиеся, студенты, преподаватели, государственные служащие, предприниматели, инвесторы, независимые эксперты, волонтеры и другие.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15. Осуществление  государственного закупа в системе электронного портала, прозрачность сделок.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16. Введена дифференцированная система поощрения граждан, сообщающих о фактах коррупции и иным образом оказывающих содействие в противодействии коррупции.</a:t>
            </a: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17. Улучшение позиции Казахстана стало результатом комплексной и последовательной работы в рамках    Государственной программы "Цифровой Казахстан".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Применение новых технологий позволяет оказывать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услуги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гражданам в электронном и мобильном форматах</a:t>
            </a:r>
          </a:p>
          <a:p>
            <a:pPr fontAlgn="base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332656"/>
            <a:ext cx="69482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         </a:t>
            </a:r>
            <a:r>
              <a:rPr lang="ru-RU" sz="2000" dirty="0"/>
              <a:t> </a:t>
            </a:r>
            <a:r>
              <a:rPr lang="ru-RU" sz="2400" b="1" i="1" dirty="0">
                <a:solidFill>
                  <a:srgbClr val="0070C0"/>
                </a:solidFill>
              </a:rPr>
              <a:t>Международное сотрудничество</a:t>
            </a:r>
            <a:endParaRPr lang="ru-RU" sz="2400" dirty="0">
              <a:solidFill>
                <a:srgbClr val="0070C0"/>
              </a:solidFill>
            </a:endParaRPr>
          </a:p>
          <a:p>
            <a:pPr fontAlgn="base"/>
            <a:r>
              <a:rPr lang="ru-RU" sz="2400" dirty="0">
                <a:solidFill>
                  <a:srgbClr val="0070C0"/>
                </a:solidFill>
              </a:rPr>
              <a:t>     </a:t>
            </a:r>
            <a:r>
              <a:rPr lang="ru-RU" sz="2400" dirty="0"/>
              <a:t> Казахстан присоединился к основным международным конвенциям в сфере противодействия коррупции и отмыванию </a:t>
            </a:r>
            <a:r>
              <a:rPr lang="ru-RU" sz="2400" dirty="0" smtClean="0"/>
              <a:t>доходов </a:t>
            </a:r>
            <a:endParaRPr lang="ru-RU" sz="2400" dirty="0"/>
          </a:p>
          <a:p>
            <a:pPr fontAlgn="base"/>
            <a:r>
              <a:rPr lang="ru-RU" sz="2400" b="1" i="1" dirty="0">
                <a:solidFill>
                  <a:srgbClr val="0070C0"/>
                </a:solidFill>
              </a:rPr>
              <a:t>     </a:t>
            </a:r>
            <a:endParaRPr lang="ru-RU" sz="2400" b="1" i="1" dirty="0" smtClean="0">
              <a:solidFill>
                <a:srgbClr val="0070C0"/>
              </a:solidFill>
            </a:endParaRPr>
          </a:p>
          <a:p>
            <a:pPr fontAlgn="base"/>
            <a:r>
              <a:rPr lang="ru-RU" sz="2400" b="1" i="1" dirty="0" smtClean="0">
                <a:solidFill>
                  <a:srgbClr val="0070C0"/>
                </a:solidFill>
              </a:rPr>
              <a:t> Видение </a:t>
            </a:r>
            <a:r>
              <a:rPr lang="ru-RU" sz="2400" b="1" i="1" dirty="0">
                <a:solidFill>
                  <a:srgbClr val="0070C0"/>
                </a:solidFill>
              </a:rPr>
              <a:t>текущей ситуации в сфере противодействия коррупции </a:t>
            </a:r>
            <a:endParaRPr lang="ru-RU" sz="2400" b="1" i="1" dirty="0" smtClean="0">
              <a:solidFill>
                <a:srgbClr val="0070C0"/>
              </a:solidFill>
            </a:endParaRPr>
          </a:p>
          <a:p>
            <a:pPr fontAlgn="base"/>
            <a:r>
              <a:rPr lang="ru-RU" sz="2400" b="1" i="1" dirty="0" smtClean="0"/>
              <a:t>в </a:t>
            </a:r>
            <a:r>
              <a:rPr lang="ru-RU" sz="2400" b="1" i="1" dirty="0"/>
              <a:t>целом показывает, что, несмотря на принимаемые меры, сохраняется запрос общества на обеспечение справедливости, равенства всех перед законом и неотвратимости ответственности</a:t>
            </a:r>
            <a:r>
              <a:rPr lang="ru-RU" sz="2400" i="1" dirty="0"/>
              <a:t>.</a:t>
            </a:r>
            <a:endParaRPr lang="ru-RU" sz="2400" dirty="0"/>
          </a:p>
          <a:p>
            <a:pPr fontAlgn="base"/>
            <a:r>
              <a:rPr lang="ru-RU" sz="2400" dirty="0">
                <a:solidFill>
                  <a:srgbClr val="0070C0"/>
                </a:solidFill>
              </a:rPr>
              <a:t>                 </a:t>
            </a:r>
            <a:r>
              <a:rPr lang="ru-RU" sz="2400" b="1" i="1" dirty="0">
                <a:solidFill>
                  <a:srgbClr val="0070C0"/>
                </a:solidFill>
              </a:rPr>
              <a:t>    </a:t>
            </a:r>
            <a:r>
              <a:rPr lang="ru-RU" sz="2400" b="1" i="1" dirty="0"/>
              <a:t> </a:t>
            </a:r>
            <a:r>
              <a:rPr lang="ru-RU" sz="2400" b="1" i="1" dirty="0" err="1"/>
              <a:t>Call</a:t>
            </a:r>
            <a:r>
              <a:rPr lang="ru-RU" sz="2400" b="1" i="1" dirty="0"/>
              <a:t>-центр "1424" будет соответствовать передовым стандартам в кадровом и техническом аспектах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1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2510103" cy="4601183"/>
          </a:xfrm>
        </p:spPr>
        <p:txBody>
          <a:bodyPr>
            <a:normAutofit/>
          </a:bodyPr>
          <a:lstStyle/>
          <a:p>
            <a:r>
              <a:rPr lang="ru-RU" sz="3200" spc="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План действий по реализации Концепции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77804"/>
              </p:ext>
            </p:extLst>
          </p:nvPr>
        </p:nvGraphicFramePr>
        <p:xfrm>
          <a:off x="2843808" y="188640"/>
          <a:ext cx="5806033" cy="6486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Документ" r:id="rId4" imgW="7488273" imgH="8365438" progId="Word.Document.12">
                  <p:embed/>
                </p:oleObj>
              </mc:Choice>
              <mc:Fallback>
                <p:oleObj name="Документ" r:id="rId4" imgW="7488273" imgH="8365438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88640"/>
                        <a:ext cx="5806033" cy="64867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90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126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Рамка</vt:lpstr>
      <vt:lpstr>Документ</vt:lpstr>
      <vt:lpstr>Презентация PowerPoint</vt:lpstr>
      <vt:lpstr>СОДЕРЖАНИЕ </vt:lpstr>
      <vt:lpstr>Паспорт Концепции </vt:lpstr>
      <vt:lpstr>Презентация PowerPoint</vt:lpstr>
      <vt:lpstr>Презентация PowerPoint</vt:lpstr>
      <vt:lpstr>План действий по реализации Концепции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Hello</dc:creator>
  <cp:lastModifiedBy>Пользователь Windows</cp:lastModifiedBy>
  <cp:revision>39</cp:revision>
  <cp:lastPrinted>2022-11-28T17:08:26Z</cp:lastPrinted>
  <dcterms:created xsi:type="dcterms:W3CDTF">2022-11-28T04:16:03Z</dcterms:created>
  <dcterms:modified xsi:type="dcterms:W3CDTF">2023-11-23T15:43:08Z</dcterms:modified>
</cp:coreProperties>
</file>