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</p:sldMasterIdLst>
  <p:notesMasterIdLst>
    <p:notesMasterId r:id="rId3"/>
  </p:notesMasterIdLst>
  <p:handoutMasterIdLst>
    <p:handoutMasterId r:id="rId1"/>
  </p:handoutMasterIdLst>
  <p:sldIdLst>
    <p:sldId id="256" r:id="rId4"/>
    <p:sldId id="257" r:id="rId5"/>
    <p:sldId id="258" r:id="rId6"/>
    <p:sldId id="272" r:id="rId7"/>
    <p:sldId id="259" r:id="rId8"/>
    <p:sldId id="260" r:id="rId9"/>
    <p:sldId id="261" r:id="rId10"/>
    <p:sldId id="262" r:id="rId11"/>
    <p:sldId id="263" r:id="rId12"/>
    <p:sldId id="271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4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" Type="http://schemas.openxmlformats.org/officeDocument/2006/relationships/slideMaster" Target="slideMasters/slideMaster1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2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 noEditPoints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fld id="{D6C8D182-E4C8-4120-9249-FC9774456FFA}" type="datetimeFigureOut">
              <a:rPr lang="en-US"/>
              <a:t>9/13/2024</a:t>
            </a:fld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82248" y="1279525"/>
            <a:ext cx="6141155" cy="34544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D95E5C4-B0DA-470A-8D8C-44B51E5A00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itchFamily="34" charset="0" panose="020F030202020403020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itchFamily="34" charset="0" panose="020F0302020204030204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fld id="{49AE70B2-8BF9-45C0-BB95-33D1B9D3A854}" type="slidenum">
              <a:rPr lang="en-US" dirty="0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 noEditPoints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fld id="{49AE70B2-8BF9-45C0-BB95-33D1B9D3A854}" type="slidenum">
              <a:rPr lang="en-US" dirty="0">
                <a:sym typeface="+mn-ea"/>
              </a:rPr>
              <a:t>‹#›</a:t>
            </a:fld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>
            <a:normAutofit/>
          </a:bodyPr>
          <a:lstStyle>
            <a:lvl1pPr>
              <a:defRPr sz="4400" b="1">
                <a:effectLst/>
                <a:latin typeface="Calibri Light" pitchFamily="34" charset="0" panose="020F030202020403020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 panose="020F0302020204030204"/>
                <a:cs typeface="Calibri Light" pitchFamily="34" charset="0" panose="020F0302020204030204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 panose="020F0302020204030204"/>
                <a:cs typeface="Calibri Light" pitchFamily="34" charset="0" panose="020F0302020204030204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 panose="020F0302020204030204"/>
                <a:cs typeface="Calibri Light" pitchFamily="34" charset="0" panose="020F0302020204030204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 panose="020F0302020204030204"/>
                <a:cs typeface="Calibri Light" pitchFamily="34" charset="0" panose="020F0302020204030204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 panose="020F0302020204030204"/>
                <a:cs typeface="Calibri Light" pitchFamily="34" charset="0" panose="020F0302020204030204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fld id="{49AE70B2-8BF9-45C0-BB95-33D1B9D3A854}" type="slidenum">
              <a:rPr lang="en-US" dirty="0" smtClean="0">
                <a:sym typeface="+mn-ea"/>
              </a:rPr>
              <a:t>‹#›</a:t>
            </a:fld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fld id="{49AE70B2-8BF9-45C0-BB95-33D1B9D3A854}" type="slidenum">
              <a:rPr lang="en-US" dirty="0" smtClean="0">
                <a:sym typeface="+mn-ea"/>
              </a:rPr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 panose="020F0302020204030204"/>
                <a:cs typeface="Calibri Light" pitchFamily="34" charset="0" panose="020F0302020204030204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 panose="020F0302020204030204"/>
                <a:cs typeface="Calibri Light" pitchFamily="34" charset="0" panose="020F0302020204030204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 panose="020F0302020204030204"/>
                <a:cs typeface="Calibri Light" pitchFamily="34" charset="0" panose="020F0302020204030204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 panose="020F0302020204030204"/>
                <a:cs typeface="Calibri Light" pitchFamily="34" charset="0" panose="020F0302020204030204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 panose="020F0302020204030204"/>
                <a:cs typeface="Calibri Light" pitchFamily="34" charset="0" panose="020F030202020403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 panose="020F0302020204030204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fld id="{49AE70B2-8BF9-45C0-BB95-33D1B9D3A854}" type="slidenum">
              <a:rPr lang="en-US" dirty="0" smtClean="0">
                <a:sym typeface="+mn-ea"/>
              </a:r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itchFamily="34" charset="0" panose="020F0302020204030204"/>
                <a:cs typeface="Calibri Light" pitchFamily="34" charset="0" panose="020F030202020403020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itchFamily="34" charset="0" panose="020F0302020204030204"/>
                <a:cs typeface="Calibri Light" pitchFamily="34" charset="0" panose="020F030202020403020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 noEditPoints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itchFamily="34" charset="0" panose="020F0302020204030204"/>
                <a:cs typeface="Calibri Light" pitchFamily="34" charset="0" panose="020F0302020204030204"/>
              </a:defRPr>
            </a:lvl1pPr>
          </a:lstStyle>
          <a:p>
            <a:fld id="{49AE70B2-8BF9-45C0-BB95-33D1B9D3A854}" type="slidenum">
              <a:rPr lang="en-US" dirty="0"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>
            <a:normAutofit/>
          </a:bodyPr>
          <a:lstStyle>
            <a:lvl1pPr>
              <a:defRPr sz="3200" b="0">
                <a:effectLst/>
                <a:latin typeface="Calibri Light" pitchFamily="34" charset="0" panose="020F0302020204030204"/>
                <a:cs typeface="Calibri Light" pitchFamily="34" charset="0" panose="020F0302020204030204"/>
              </a:defRPr>
            </a:lvl1pPr>
          </a:lstStyle>
          <a:p>
            <a:fld id="{49AE70B2-8BF9-45C0-BB95-33D1B9D3A854}" type="slidenum">
              <a:rPr lang="en-US" dirty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 noChangeAspect="1" noEditPoints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fld id="{FABC47A4-756D-490B-A52F-7D9E2C9FC05F}" type="slidenum">
              <a:rPr lang="en-US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 charset="0" panose="020B0604020202020204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itchFamily="34" charset="0" panose="020F0302020204030204"/>
                <a:cs typeface="Calibri Light" pitchFamily="34" charset="0" panose="020F030202020403020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itchFamily="34" charset="0" panose="020F0302020204030204"/>
                <a:cs typeface="Calibri Light" pitchFamily="34" charset="0" panose="020F0302020204030204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itchFamily="34" charset="0" panose="020F0302020204030204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 charset="0" panose="020B0604020202020204"/>
        <a:buNone/>
        <a:defRPr sz="2800" b="0" kern="1200">
          <a:solidFill>
            <a:schemeClr val="tx1"/>
          </a:solidFill>
          <a:latin typeface="Calibri Light" pitchFamily="34" charset="0" panose="020F0302020204030204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 baseline="0">
          <a:solidFill>
            <a:schemeClr val="tx1"/>
          </a:solidFill>
          <a:latin typeface="Calibri Light" pitchFamily="34" charset="0" panose="020F0302020204030204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 baseline="0">
          <a:solidFill>
            <a:schemeClr val="tx1"/>
          </a:solidFill>
          <a:effectLst/>
          <a:latin typeface="Calibri Light" pitchFamily="34" charset="0" panose="020F0302020204030204"/>
          <a:ea typeface="+mn-ea"/>
          <a:cs typeface="Calibri Light" pitchFamily="34" charset="0" panose="020F030202020403020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 baseline="0">
          <a:solidFill>
            <a:schemeClr val="tx1"/>
          </a:solidFill>
          <a:effectLst/>
          <a:latin typeface="Calibri Light" pitchFamily="34" charset="0" panose="020F0302020204030204"/>
          <a:ea typeface="+mn-ea"/>
          <a:cs typeface="Calibri Light" pitchFamily="34" charset="0" panose="020F030202020403020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 baseline="0">
          <a:solidFill>
            <a:schemeClr val="tx1"/>
          </a:solidFill>
          <a:effectLst/>
          <a:latin typeface="Calibri Light" pitchFamily="34" charset="0" panose="020F0302020204030204"/>
          <a:ea typeface="+mn-ea"/>
          <a:cs typeface="Calibri Light" pitchFamily="34" charset="0" panose="020F030202020403020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WhatsApp Image 2024-09-10 at 14.06.2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635" cy="68211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-567690" y="3599815"/>
            <a:ext cx="9144000" cy="1666875"/>
          </a:xfrm>
        </p:spPr>
        <p:txBody>
          <a:bodyPr>
            <a:normAutofit fontScale="90000"/>
          </a:bodyPr>
          <a:lstStyle/>
          <a:p>
            <a:pPr marL="0" indent="0" fontAlgn="auto">
              <a:lnSpc>
                <a:spcPct val="100000"/>
              </a:lnSpc>
            </a:pPr>
            <a:br>
              <a:rPr lang="ru-RU" altLang="en-US" b="1" i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</a:br>
            <a:br>
              <a:rPr lang="ru-RU" altLang="en-US" b="1" i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</a:br>
            <a:br>
              <a:rPr lang="ru-RU" altLang="en-US" b="1" i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</a:br>
            <a:r>
              <a:rPr lang="en-GB" altLang="ru-RU" b="1" i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  <a:sym typeface="+mn-ea"/>
              </a:rPr>
              <a:t>1. </a:t>
            </a:r>
            <a:r>
              <a:rPr lang="ru-RU" altLang="en-US" b="1" i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  <a:sym typeface="+mn-ea"/>
              </a:rPr>
              <a:t>Жылды</a:t>
            </a:r>
            <a:r>
              <a:rPr lang="en-US" altLang="en-US" b="1" i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  <a:sym typeface="+mn-ea"/>
              </a:rPr>
              <a:t>қ </a:t>
            </a:r>
            <a:r>
              <a:rPr lang="ru-RU" altLang="en-US" b="1" i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  <a:sym typeface="+mn-ea"/>
              </a:rPr>
              <a:t>жопсардың </a:t>
            </a:r>
            <a:r>
              <a:rPr lang="en-US" altLang="en-US" b="1" i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  <a:sym typeface="+mn-ea"/>
              </a:rPr>
              <a:t>бөлімдерін </a:t>
            </a:r>
            <a:r>
              <a:rPr lang="ru-RU" altLang="en-US" b="1" i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  <a:sym typeface="+mn-ea"/>
              </a:rPr>
              <a:t>атаңыз</a:t>
            </a:r>
            <a:r>
              <a:rPr lang="en-US" altLang="en-US" b="1" i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  <a:sym typeface="+mn-ea"/>
              </a:rPr>
              <a:t>?</a:t>
            </a:r>
            <a:br>
              <a:rPr lang="en-US" altLang="en-US" b="1" i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  <a:sym typeface="+mn-ea"/>
              </a:rPr>
            </a:br>
            <a:br>
              <a:rPr lang="ru-RU" altLang="en-US" b="1" i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  <a:sym typeface="+mn-ea"/>
              </a:rPr>
            </a:br>
            <a:r>
              <a:rPr lang="en-GB" altLang="ru-RU" b="1" i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  <a:t>1. </a:t>
            </a:r>
            <a:r>
              <a:rPr lang="ru-RU" altLang="en-US" b="1" i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  <a:t>Перечислите разделы </a:t>
            </a:r>
            <a:br>
              <a:rPr lang="ru-RU" altLang="en-US" b="1" i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</a:br>
            <a:r>
              <a:rPr lang="ru-RU" altLang="en-US" b="1" i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  <a:t>Годового плана?</a:t>
            </a: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9920000">
            <a:off x="11701780" y="-3343910"/>
            <a:ext cx="4075430" cy="4075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Arial" pitchFamily="34" charset="0" panose="020B0604020202020204"/>
              <a:buChar char="•"/>
            </a:pPr>
            <a:r>
              <a:rPr altLang="ru-RU" i="1">
                <a:latin typeface="Times New Roman" charset="0" panose="02020603050405020304"/>
                <a:cs typeface="Times New Roman" charset="0" panose="02020603050405020304"/>
              </a:rPr>
              <a:t>Әдістемелік сағат</a:t>
            </a:r>
            <a:br>
              <a:rPr altLang="ru-RU" i="1">
                <a:latin typeface="Times New Roman" charset="0" panose="02020603050405020304"/>
                <a:cs typeface="Times New Roman" charset="0" panose="02020603050405020304"/>
              </a:rPr>
            </a:br>
            <a:r>
              <a:rPr altLang="ru-RU" i="1">
                <a:latin typeface="Times New Roman" charset="0" panose="02020603050405020304"/>
                <a:cs typeface="Times New Roman" charset="0" panose="02020603050405020304"/>
              </a:rPr>
              <a:t> </a:t>
            </a:r>
            <a:br>
              <a:rPr altLang="ru-RU" i="1">
                <a:latin typeface="Times New Roman" charset="0" panose="02020603050405020304"/>
                <a:cs typeface="Times New Roman" charset="0" panose="02020603050405020304"/>
              </a:rPr>
            </a:br>
            <a:r>
              <a:rPr altLang="ru-RU" i="1">
                <a:latin typeface="Times New Roman" charset="0" panose="02020603050405020304"/>
                <a:cs typeface="Times New Roman" charset="0" panose="02020603050405020304"/>
              </a:rPr>
              <a:t>Методический час</a:t>
            </a:r>
          </a:p>
        </p:txBody>
      </p:sp>
      <p:sp>
        <p:nvSpPr>
          <p:cNvPr id="4" name="Овал 3"/>
          <p:cNvSpPr/>
          <p:nvPr/>
        </p:nvSpPr>
        <p:spPr>
          <a:xfrm>
            <a:off x="8450580" y="-3409315"/>
            <a:ext cx="6989445" cy="662876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21000000">
            <a:off x="5030470" y="-39370"/>
            <a:ext cx="6390640" cy="6390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WhatsApp Image 2024-09-10 at 14.06.2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635" cy="70789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-2265680" y="1668780"/>
            <a:ext cx="12894945" cy="3058795"/>
          </a:xfrm>
        </p:spPr>
        <p:txBody>
          <a:bodyPr>
            <a:normAutofit fontScale="90000"/>
          </a:bodyPr>
          <a:lstStyle/>
          <a:p>
            <a:pPr algn="ctr"/>
            <a:r>
              <a:rPr altLang="ru-RU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  <a:t>Психологиялық-педагогикалық </a:t>
            </a:r>
            <a:br>
              <a:rPr altLang="ru-RU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</a:br>
            <a:r>
              <a:rPr altLang="ru-RU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  <a:t>сүйемелдеу қай бөлімге жатады?</a:t>
            </a:r>
            <a:br>
              <a:rPr altLang="ru-RU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</a:br>
            <a:br>
              <a:rPr lang="ru-RU" altLang="en-US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</a:br>
            <a:r>
              <a:rPr lang="ru-RU" altLang="en-US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  <a:t>В какой раздел входит</a:t>
            </a:r>
            <a:br>
              <a:rPr lang="ru-RU" altLang="en-US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</a:br>
            <a:r>
              <a:rPr lang="ru-RU" altLang="en-US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  <a:t> Психолого- педагогическое</a:t>
            </a:r>
            <a:br>
              <a:rPr lang="ru-RU" altLang="en-US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</a:br>
            <a:r>
              <a:rPr lang="ru-RU" altLang="en-US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  <a:t> сопровождение?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92000" y="7078980"/>
            <a:ext cx="1400810" cy="1400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 noEditPoints="1"/>
          </p:cNvSpPr>
          <p:nvPr>
            <p:ph type="ctrTitle"/>
          </p:nvPr>
        </p:nvSpPr>
        <p:spPr>
          <a:xfrm>
            <a:off x="-1530985" y="701040"/>
            <a:ext cx="9144000" cy="929640"/>
          </a:xfrm>
        </p:spPr>
        <p:txBody>
          <a:bodyPr>
            <a:noAutofit/>
          </a:bodyPr>
          <a:lstStyle/>
          <a:p>
            <a:br>
              <a:rPr lang="ru-RU" altLang="en-US" sz="4000" b="1" i="1">
                <a:latin typeface="Times New Roman" charset="0" panose="02020603050405020304"/>
                <a:cs typeface="Times New Roman" charset="0" panose="02020603050405020304"/>
              </a:rPr>
            </a:br>
            <a:br>
              <a:rPr lang="ru-RU" altLang="en-US" sz="4000" b="1" i="1">
                <a:latin typeface="Times New Roman" charset="0" panose="02020603050405020304"/>
                <a:cs typeface="Times New Roman" charset="0" panose="02020603050405020304"/>
              </a:rPr>
            </a:br>
            <a:r>
              <a:rPr altLang="ru-RU" sz="4000" b="1" i="1">
                <a:latin typeface="Times New Roman" charset="0" panose="02020603050405020304"/>
                <a:cs typeface="Times New Roman" charset="0" panose="02020603050405020304"/>
              </a:rPr>
              <a:t>Әлеметпен жұмыс</a:t>
            </a:r>
            <a:br>
              <a:rPr altLang="ru-RU" sz="4000" b="1" i="1">
                <a:latin typeface="Times New Roman" charset="0" panose="02020603050405020304"/>
                <a:cs typeface="Times New Roman" charset="0" panose="02020603050405020304"/>
              </a:rPr>
            </a:br>
            <a:r>
              <a:rPr lang="ru-RU" altLang="en-US" sz="4000" b="1" i="1">
                <a:latin typeface="Times New Roman" charset="0" panose="02020603050405020304"/>
                <a:cs typeface="Times New Roman" charset="0" panose="02020603050405020304"/>
              </a:rPr>
              <a:t>Работа с социумом</a:t>
            </a:r>
          </a:p>
        </p:txBody>
      </p:sp>
      <p:sp>
        <p:nvSpPr>
          <p:cNvPr id="4" name="Овал 3"/>
          <p:cNvSpPr/>
          <p:nvPr/>
        </p:nvSpPr>
        <p:spPr>
          <a:xfrm>
            <a:off x="7613015" y="3010535"/>
            <a:ext cx="7579360" cy="699071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21300000">
            <a:off x="4596765" y="462915"/>
            <a:ext cx="6621145" cy="6621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WhatsApp Image 2024-09-10 at 14.06.2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-220980"/>
            <a:ext cx="12192635" cy="70789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-1353185" y="2220595"/>
            <a:ext cx="11029315" cy="1610995"/>
          </a:xfrm>
        </p:spPr>
        <p:txBody>
          <a:bodyPr>
            <a:noAutofit/>
          </a:bodyPr>
          <a:lstStyle/>
          <a:p>
            <a:pPr algn="ctr"/>
            <a:r>
              <a:rPr altLang="ru-RU" sz="3600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  <a:t>Медициналық- педагогикалық бақылау</a:t>
            </a:r>
            <a:br>
              <a:rPr altLang="ru-RU" sz="3600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</a:br>
            <a:r>
              <a:rPr altLang="ru-RU" sz="3600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  <a:t>қай бөлімге кіреді?</a:t>
            </a:r>
            <a:br>
              <a:rPr altLang="ru-RU" sz="3600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</a:br>
            <a:br>
              <a:rPr lang="ru-RU" altLang="en-US" sz="3600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</a:br>
            <a:r>
              <a:rPr lang="ru-RU" altLang="en-US" sz="3600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  <a:t>В какой раздел входит </a:t>
            </a:r>
            <a:br>
              <a:rPr lang="ru-RU" altLang="en-US" sz="3600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</a:br>
            <a:r>
              <a:rPr lang="ru-RU" altLang="en-US" sz="3600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  <a:t>медико- педагогический контроль</a:t>
            </a:r>
            <a:r>
              <a:rPr altLang="ru-RU" sz="3600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  <a:t>?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83340" y="7096760"/>
            <a:ext cx="2317115" cy="2317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851265" y="-2361565"/>
            <a:ext cx="7579360" cy="699071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5" name="Заголовок 4"/>
          <p:cNvSpPr>
            <a:spLocks noGrp="1" noEditPoints="1"/>
          </p:cNvSpPr>
          <p:nvPr>
            <p:ph type="title"/>
          </p:nvPr>
        </p:nvSpPr>
        <p:spPr>
          <a:xfrm>
            <a:off x="-1353185" y="328295"/>
            <a:ext cx="11029315" cy="1610995"/>
          </a:xfrm>
        </p:spPr>
        <p:txBody>
          <a:bodyPr>
            <a:noAutofit/>
          </a:bodyPr>
          <a:lstStyle/>
          <a:p>
            <a:pPr algn="ctr"/>
            <a:r>
              <a:rPr altLang="ru-RU" sz="3600" i="1">
                <a:latin typeface="Times New Roman" charset="0" panose="02020603050405020304"/>
                <a:cs typeface="Times New Roman" charset="0" panose="02020603050405020304"/>
                <a:sym typeface="+mn-ea"/>
              </a:rPr>
              <a:t>Салауатты өмір салтын ұйымдастыру</a:t>
            </a:r>
            <a:br>
              <a:rPr altLang="ru-RU" sz="3600" i="1">
                <a:latin typeface="Times New Roman" charset="0" panose="02020603050405020304"/>
                <a:cs typeface="Times New Roman" charset="0" panose="02020603050405020304"/>
                <a:sym typeface="+mn-ea"/>
              </a:rPr>
            </a:br>
            <a:br>
              <a:rPr altLang="ru-RU" sz="3600" i="1">
                <a:latin typeface="Times New Roman" charset="0" panose="02020603050405020304"/>
                <a:cs typeface="Times New Roman" charset="0" panose="02020603050405020304"/>
                <a:sym typeface="+mn-ea"/>
              </a:rPr>
            </a:br>
            <a:r>
              <a:rPr lang="ru-RU" altLang="en-US" sz="3600" i="1">
                <a:latin typeface="Times New Roman" charset="0" panose="02020603050405020304"/>
                <a:cs typeface="Times New Roman" charset="0" panose="02020603050405020304"/>
                <a:sym typeface="+mn-ea"/>
              </a:rPr>
              <a:t>Организация здорового образа </a:t>
            </a:r>
            <a:br>
              <a:rPr lang="ru-RU" altLang="en-US" sz="3600" i="1">
                <a:latin typeface="Times New Roman" charset="0" panose="02020603050405020304"/>
                <a:cs typeface="Times New Roman" charset="0" panose="02020603050405020304"/>
                <a:sym typeface="+mn-ea"/>
              </a:rPr>
            </a:br>
            <a:r>
              <a:rPr lang="ru-RU" altLang="en-US" sz="3600" i="1">
                <a:latin typeface="Times New Roman" charset="0" panose="02020603050405020304"/>
                <a:cs typeface="Times New Roman" charset="0" panose="02020603050405020304"/>
                <a:sym typeface="+mn-ea"/>
              </a:rPr>
              <a:t>жизни</a:t>
            </a:r>
            <a:endParaRPr lang="ru-RU" altLang="en-US" sz="3600" i="1">
              <a:solidFill>
                <a:schemeClr val="accent1">
                  <a:lumMod val="50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Times New Roman" charset="0" panose="02020603050405020304"/>
              <a:cs typeface="Times New Roman" charset="0" panose="02020603050405020304"/>
              <a:sym typeface="+mn-ea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20580000">
            <a:off x="5182870" y="754380"/>
            <a:ext cx="6066155" cy="6066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WhatsApp Image 2024-09-10 at 14.06.2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-220980"/>
            <a:ext cx="12192635" cy="70789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-1276350" y="2331720"/>
            <a:ext cx="11428730" cy="1972945"/>
          </a:xfrm>
        </p:spPr>
        <p:txBody>
          <a:bodyPr>
            <a:noAutofit/>
          </a:bodyPr>
          <a:lstStyle/>
          <a:p>
            <a:pPr algn="ctr"/>
            <a:r>
              <a:rPr altLang="ru-RU" sz="3600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  <a:t>Әкімшілік бақылауға қандай балама бар?</a:t>
            </a:r>
            <a:br>
              <a:rPr altLang="ru-RU" sz="3600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</a:br>
            <a:br>
              <a:rPr altLang="ru-RU" sz="3600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</a:br>
            <a:r>
              <a:rPr lang="ru-RU" altLang="en-US" sz="3600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  <a:t>Какая альтернатива есть</a:t>
            </a:r>
            <a:br>
              <a:rPr lang="ru-RU" altLang="en-US" sz="3600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</a:br>
            <a:r>
              <a:rPr lang="ru-RU" altLang="en-US" sz="3600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  <a:t> адм</a:t>
            </a:r>
            <a:r>
              <a:rPr altLang="ru-RU" sz="3600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  <a:t>и</a:t>
            </a:r>
            <a:r>
              <a:rPr lang="ru-RU" altLang="en-US" sz="3600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  <a:t>н</a:t>
            </a:r>
            <a:r>
              <a:rPr altLang="ru-RU" sz="3600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  <a:t>и</a:t>
            </a:r>
            <a:r>
              <a:rPr lang="ru-RU" altLang="en-US" sz="3600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  <a:t>стративному контролю?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0520000">
            <a:off x="11343005" y="7014210"/>
            <a:ext cx="1434465" cy="1434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33350" y="895350"/>
            <a:ext cx="7048500" cy="849630"/>
          </a:xfrm>
        </p:spPr>
        <p:txBody>
          <a:bodyPr>
            <a:normAutofit fontScale="90000"/>
          </a:bodyPr>
          <a:lstStyle/>
          <a:p>
            <a:pPr algn="ctr"/>
            <a:r>
              <a:rPr altLang="ru-RU" i="1">
                <a:latin typeface="Times New Roman" charset="0" panose="02020603050405020304"/>
                <a:cs typeface="Times New Roman" charset="0" panose="02020603050405020304"/>
              </a:rPr>
              <a:t>Өзін- өзі бақылау</a:t>
            </a:r>
            <a:br>
              <a:rPr altLang="ru-RU" i="1">
                <a:latin typeface="Times New Roman" charset="0" panose="02020603050405020304"/>
                <a:cs typeface="Times New Roman" charset="0" panose="02020603050405020304"/>
              </a:rPr>
            </a:br>
            <a:br>
              <a:rPr altLang="ru-RU" i="1">
                <a:latin typeface="Times New Roman" charset="0" panose="02020603050405020304"/>
                <a:cs typeface="Times New Roman" charset="0" panose="02020603050405020304"/>
              </a:rPr>
            </a:br>
            <a:r>
              <a:rPr lang="ru-RU" altLang="en-US" i="1">
                <a:latin typeface="Times New Roman" charset="0" panose="02020603050405020304"/>
                <a:cs typeface="Times New Roman" charset="0" panose="02020603050405020304"/>
              </a:rPr>
              <a:t>Самоконтроль</a:t>
            </a:r>
          </a:p>
        </p:txBody>
      </p:sp>
      <p:sp>
        <p:nvSpPr>
          <p:cNvPr id="4" name="Овал 3"/>
          <p:cNvSpPr/>
          <p:nvPr/>
        </p:nvSpPr>
        <p:spPr>
          <a:xfrm>
            <a:off x="8013065" y="2495550"/>
            <a:ext cx="7579360" cy="699071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20520000">
            <a:off x="4999355" y="276860"/>
            <a:ext cx="5796280" cy="5796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-1981200" y="1341120"/>
            <a:ext cx="10515600" cy="946150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ru-RU" i="1">
                <a:latin typeface="Times New Roman" charset="0" panose="02020603050405020304"/>
                <a:cs typeface="Times New Roman" charset="0" panose="02020603050405020304"/>
              </a:rPr>
              <a:t>I. </a:t>
            </a:r>
            <a:r>
              <a:rPr altLang="ru-RU" i="1">
                <a:latin typeface="Times New Roman" charset="0" panose="02020603050405020304"/>
                <a:cs typeface="Times New Roman" charset="0" panose="02020603050405020304"/>
              </a:rPr>
              <a:t>Салауатты өмір салтын </a:t>
            </a:r>
            <a:br>
              <a:rPr altLang="ru-RU" i="1">
                <a:latin typeface="Times New Roman" charset="0" panose="02020603050405020304"/>
                <a:cs typeface="Times New Roman" charset="0" panose="02020603050405020304"/>
              </a:rPr>
            </a:br>
            <a:r>
              <a:rPr altLang="ru-RU" i="1">
                <a:latin typeface="Times New Roman" charset="0" panose="02020603050405020304"/>
                <a:cs typeface="Times New Roman" charset="0" panose="02020603050405020304"/>
              </a:rPr>
              <a:t>ұйымдастыру</a:t>
            </a:r>
            <a:br>
              <a:rPr altLang="ru-RU" i="1">
                <a:latin typeface="Times New Roman" charset="0" panose="02020603050405020304"/>
                <a:cs typeface="Times New Roman" charset="0" panose="02020603050405020304"/>
              </a:rPr>
            </a:br>
            <a:br>
              <a:rPr altLang="ru-RU" i="1">
                <a:latin typeface="Times New Roman" charset="0" panose="02020603050405020304"/>
                <a:cs typeface="Times New Roman" charset="0" panose="02020603050405020304"/>
              </a:rPr>
            </a:br>
            <a:r>
              <a:rPr lang="en-GB" altLang="ru-RU" i="1">
                <a:latin typeface="Times New Roman" charset="0" panose="02020603050405020304"/>
                <a:cs typeface="Times New Roman" charset="0" panose="02020603050405020304"/>
              </a:rPr>
              <a:t>I. </a:t>
            </a:r>
            <a:r>
              <a:rPr lang="ru-RU" altLang="en-US" i="1">
                <a:latin typeface="Times New Roman" charset="0" panose="02020603050405020304"/>
                <a:cs typeface="Times New Roman" charset="0" panose="02020603050405020304"/>
              </a:rPr>
              <a:t>Организация здорового </a:t>
            </a:r>
            <a:br>
              <a:rPr lang="ru-RU" altLang="en-US" i="1">
                <a:latin typeface="Times New Roman" charset="0" panose="02020603050405020304"/>
                <a:cs typeface="Times New Roman" charset="0" panose="02020603050405020304"/>
              </a:rPr>
            </a:br>
            <a:r>
              <a:rPr lang="ru-RU" altLang="en-US" i="1">
                <a:latin typeface="Times New Roman" charset="0" panose="02020603050405020304"/>
                <a:cs typeface="Times New Roman" charset="0" panose="02020603050405020304"/>
              </a:rPr>
              <a:t>образа жизни</a:t>
            </a:r>
          </a:p>
        </p:txBody>
      </p:sp>
      <p:sp>
        <p:nvSpPr>
          <p:cNvPr id="5" name="Овал 4"/>
          <p:cNvSpPr/>
          <p:nvPr/>
        </p:nvSpPr>
        <p:spPr>
          <a:xfrm>
            <a:off x="8553450" y="-3062605"/>
            <a:ext cx="7045960" cy="649160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620385" y="687070"/>
            <a:ext cx="6417945" cy="6417945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60000">
            <a:off x="12407900" y="6104255"/>
            <a:ext cx="2319020" cy="2319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19100" y="5632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i="1">
                <a:latin typeface="Times New Roman" charset="0" panose="02020603050405020304"/>
                <a:cs typeface="Times New Roman" charset="0" panose="02020603050405020304"/>
              </a:rPr>
              <a:t>II. </a:t>
            </a:r>
            <a:r>
              <a:rPr altLang="ru-RU" i="1">
                <a:latin typeface="Times New Roman" charset="0" panose="02020603050405020304"/>
                <a:cs typeface="Times New Roman" charset="0" panose="02020603050405020304"/>
              </a:rPr>
              <a:t>Кадрмен жұмыс</a:t>
            </a:r>
            <a:br>
              <a:rPr altLang="ru-RU" i="1">
                <a:latin typeface="Times New Roman" charset="0" panose="02020603050405020304"/>
                <a:cs typeface="Times New Roman" charset="0" panose="02020603050405020304"/>
              </a:rPr>
            </a:br>
            <a:br>
              <a:rPr altLang="ru-RU" i="1">
                <a:latin typeface="Times New Roman" charset="0" panose="02020603050405020304"/>
                <a:cs typeface="Times New Roman" charset="0" panose="02020603050405020304"/>
              </a:rPr>
            </a:br>
            <a:r>
              <a:rPr lang="en-GB" altLang="ru-RU" i="1">
                <a:latin typeface="Times New Roman" charset="0" panose="02020603050405020304"/>
                <a:cs typeface="Times New Roman" charset="0" panose="02020603050405020304"/>
              </a:rPr>
              <a:t>II. </a:t>
            </a:r>
            <a:r>
              <a:rPr lang="ru-RU" altLang="en-US" i="1">
                <a:latin typeface="Times New Roman" charset="0" panose="02020603050405020304"/>
                <a:cs typeface="Times New Roman" charset="0" panose="02020603050405020304"/>
              </a:rPr>
              <a:t>Работа с кадрами</a:t>
            </a:r>
          </a:p>
        </p:txBody>
      </p:sp>
      <p:sp>
        <p:nvSpPr>
          <p:cNvPr id="5" name="Овал 4"/>
          <p:cNvSpPr/>
          <p:nvPr/>
        </p:nvSpPr>
        <p:spPr>
          <a:xfrm>
            <a:off x="8823960" y="3566795"/>
            <a:ext cx="7045960" cy="649160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20880000">
            <a:off x="5618480" y="430530"/>
            <a:ext cx="5687695" cy="568769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120000">
            <a:off x="11986895" y="-2496185"/>
            <a:ext cx="2344420" cy="2344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-1409700" y="88709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altLang="ru-RU" sz="3600" i="1">
                <a:latin typeface="Times New Roman" charset="0" panose="02020603050405020304"/>
                <a:cs typeface="Times New Roman" charset="0" panose="02020603050405020304"/>
              </a:rPr>
              <a:t>III. </a:t>
            </a:r>
            <a:r>
              <a:rPr altLang="en-GB" sz="3600" i="1">
                <a:latin typeface="Times New Roman" charset="0" panose="02020603050405020304"/>
                <a:cs typeface="Times New Roman" charset="0" panose="02020603050405020304"/>
              </a:rPr>
              <a:t>Білім беру үдерісін </a:t>
            </a:r>
            <a:br>
              <a:rPr altLang="en-GB" sz="3600" i="1">
                <a:latin typeface="Times New Roman" charset="0" panose="02020603050405020304"/>
                <a:cs typeface="Times New Roman" charset="0" panose="02020603050405020304"/>
              </a:rPr>
            </a:br>
            <a:r>
              <a:rPr altLang="en-GB" sz="3600" i="1">
                <a:latin typeface="Times New Roman" charset="0" panose="02020603050405020304"/>
                <a:cs typeface="Times New Roman" charset="0" panose="02020603050405020304"/>
              </a:rPr>
              <a:t>ұйымдастыру</a:t>
            </a:r>
            <a:br>
              <a:rPr altLang="en-GB" sz="3600" i="1">
                <a:latin typeface="Times New Roman" charset="0" panose="02020603050405020304"/>
                <a:cs typeface="Times New Roman" charset="0" panose="02020603050405020304"/>
              </a:rPr>
            </a:br>
            <a:br>
              <a:rPr altLang="en-GB" sz="3600" i="1">
                <a:latin typeface="Times New Roman" charset="0" panose="02020603050405020304"/>
                <a:cs typeface="Times New Roman" charset="0" panose="02020603050405020304"/>
              </a:rPr>
            </a:br>
            <a:r>
              <a:rPr lang="en-US" altLang="en-GB" sz="3600" i="1">
                <a:latin typeface="Times New Roman" charset="0" panose="02020603050405020304"/>
                <a:cs typeface="Times New Roman" charset="0" panose="02020603050405020304"/>
              </a:rPr>
              <a:t>III. </a:t>
            </a:r>
            <a:r>
              <a:rPr altLang="en-GB" sz="3600" i="1">
                <a:latin typeface="Times New Roman" charset="0" panose="02020603050405020304"/>
                <a:cs typeface="Times New Roman" charset="0" panose="02020603050405020304"/>
              </a:rPr>
              <a:t>Организация образовательного </a:t>
            </a:r>
            <a:br>
              <a:rPr altLang="en-GB" sz="3600" i="1">
                <a:latin typeface="Times New Roman" charset="0" panose="02020603050405020304"/>
                <a:cs typeface="Times New Roman" charset="0" panose="02020603050405020304"/>
              </a:rPr>
            </a:br>
            <a:r>
              <a:rPr altLang="en-GB" sz="3600" i="1">
                <a:latin typeface="Times New Roman" charset="0" panose="02020603050405020304"/>
                <a:cs typeface="Times New Roman" charset="0" panose="02020603050405020304"/>
              </a:rPr>
              <a:t>процесса</a:t>
            </a:r>
          </a:p>
        </p:txBody>
      </p:sp>
      <p:sp>
        <p:nvSpPr>
          <p:cNvPr id="5" name="Овал 4"/>
          <p:cNvSpPr/>
          <p:nvPr/>
        </p:nvSpPr>
        <p:spPr>
          <a:xfrm>
            <a:off x="8896350" y="-2228850"/>
            <a:ext cx="7045960" cy="649160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21120000">
            <a:off x="5191760" y="490855"/>
            <a:ext cx="6441440" cy="644144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460000">
            <a:off x="11837035" y="6322695"/>
            <a:ext cx="2740660" cy="2740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47700" y="2286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i="1">
                <a:latin typeface="Times New Roman" charset="0" panose="02020603050405020304"/>
                <a:cs typeface="Times New Roman" charset="0" panose="02020603050405020304"/>
              </a:rPr>
              <a:t>IV. </a:t>
            </a:r>
            <a:r>
              <a:rPr altLang="ru-RU" i="1">
                <a:latin typeface="Times New Roman" charset="0" panose="02020603050405020304"/>
                <a:cs typeface="Times New Roman" charset="0" panose="02020603050405020304"/>
              </a:rPr>
              <a:t>Әлеуметпен жұмыс</a:t>
            </a:r>
            <a:br>
              <a:rPr altLang="ru-RU" i="1">
                <a:latin typeface="Times New Roman" charset="0" panose="02020603050405020304"/>
                <a:cs typeface="Times New Roman" charset="0" panose="02020603050405020304"/>
              </a:rPr>
            </a:br>
            <a:br>
              <a:rPr altLang="ru-RU" i="1">
                <a:latin typeface="Times New Roman" charset="0" panose="02020603050405020304"/>
                <a:cs typeface="Times New Roman" charset="0" panose="02020603050405020304"/>
              </a:rPr>
            </a:br>
            <a:r>
              <a:rPr lang="en-GB" altLang="ru-RU" i="1">
                <a:latin typeface="Times New Roman" charset="0" panose="02020603050405020304"/>
                <a:cs typeface="Times New Roman" charset="0" panose="02020603050405020304"/>
              </a:rPr>
              <a:t>IV. </a:t>
            </a:r>
            <a:r>
              <a:rPr lang="ru-RU" altLang="en-US" i="1">
                <a:latin typeface="Times New Roman" charset="0" panose="02020603050405020304"/>
                <a:cs typeface="Times New Roman" charset="0" panose="02020603050405020304"/>
              </a:rPr>
              <a:t>Работа с социумом</a:t>
            </a:r>
          </a:p>
        </p:txBody>
      </p:sp>
      <p:sp>
        <p:nvSpPr>
          <p:cNvPr id="5" name="Овал 4"/>
          <p:cNvSpPr/>
          <p:nvPr/>
        </p:nvSpPr>
        <p:spPr>
          <a:xfrm>
            <a:off x="7700010" y="2857500"/>
            <a:ext cx="7045960" cy="649160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21240000">
            <a:off x="2638425" y="-104775"/>
            <a:ext cx="8122285" cy="812228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03630" y="8419465"/>
            <a:ext cx="3123565" cy="3123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8195310" y="-2757805"/>
            <a:ext cx="7045960" cy="649160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00050" y="467995"/>
            <a:ext cx="9963785" cy="1250315"/>
          </a:xfrm>
        </p:spPr>
        <p:txBody>
          <a:bodyPr>
            <a:normAutofit fontScale="90000"/>
          </a:bodyPr>
          <a:lstStyle/>
          <a:p>
            <a:r>
              <a:rPr lang="en-GB" i="1">
                <a:latin typeface="Times New Roman" charset="0" panose="02020603050405020304"/>
                <a:cs typeface="Times New Roman" charset="0" panose="02020603050405020304"/>
              </a:rPr>
              <a:t>V. </a:t>
            </a:r>
            <a:r>
              <a:rPr altLang="ru-RU" i="1">
                <a:latin typeface="Times New Roman" charset="0" panose="02020603050405020304"/>
                <a:cs typeface="Times New Roman" charset="0" panose="02020603050405020304"/>
              </a:rPr>
              <a:t>Өзін-өзі бақылау </a:t>
            </a:r>
            <a:br>
              <a:rPr altLang="ru-RU" i="1">
                <a:latin typeface="Times New Roman" charset="0" panose="02020603050405020304"/>
                <a:cs typeface="Times New Roman" charset="0" panose="02020603050405020304"/>
              </a:rPr>
            </a:br>
            <a:r>
              <a:rPr altLang="ru-RU" i="1">
                <a:latin typeface="Times New Roman" charset="0" panose="02020603050405020304"/>
                <a:cs typeface="Times New Roman" charset="0" panose="02020603050405020304"/>
              </a:rPr>
              <a:t>және басшылық</a:t>
            </a:r>
            <a:br>
              <a:rPr lang="ru-RU" altLang="en-US" i="1">
                <a:latin typeface="Times New Roman" charset="0" panose="02020603050405020304"/>
                <a:cs typeface="Times New Roman" charset="0" panose="02020603050405020304"/>
              </a:rPr>
            </a:br>
            <a:br>
              <a:rPr lang="ru-RU" altLang="en-US" i="1">
                <a:latin typeface="Times New Roman" charset="0" panose="02020603050405020304"/>
                <a:cs typeface="Times New Roman" charset="0" panose="02020603050405020304"/>
              </a:rPr>
            </a:br>
            <a:r>
              <a:rPr lang="en-GB" altLang="ru-RU" i="1">
                <a:latin typeface="Times New Roman" charset="0" panose="02020603050405020304"/>
                <a:cs typeface="Times New Roman" charset="0" panose="02020603050405020304"/>
              </a:rPr>
              <a:t>V. </a:t>
            </a:r>
            <a:r>
              <a:rPr lang="ru-RU" altLang="en-US" i="1">
                <a:latin typeface="Times New Roman" charset="0" panose="02020603050405020304"/>
                <a:cs typeface="Times New Roman" charset="0" panose="02020603050405020304"/>
              </a:rPr>
              <a:t>Контроль и руководство</a:t>
            </a:r>
          </a:p>
        </p:txBody>
      </p:sp>
      <p:pic>
        <p:nvPicPr>
          <p:cNvPr id="8" name="Замещающее содержимое 7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 rot="21000000">
            <a:off x="3848735" y="-326390"/>
            <a:ext cx="8197215" cy="8197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WhatsApp Image 2024-09-10 at 14.06.2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635" y="635"/>
            <a:ext cx="12192635" cy="70789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-1332230" y="2366645"/>
            <a:ext cx="11200765" cy="2810510"/>
          </a:xfrm>
        </p:spPr>
        <p:txBody>
          <a:bodyPr>
            <a:noAutofit/>
          </a:bodyPr>
          <a:lstStyle/>
          <a:p>
            <a:pPr algn="ctr"/>
            <a:r>
              <a:rPr lang="en-GB" sz="3600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  <a:t>2. </a:t>
            </a:r>
            <a:r>
              <a:rPr altLang="ru-RU" sz="3600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  <a:t>Білім беру үдерістерін ұйымдастыруға</a:t>
            </a:r>
            <a:br>
              <a:rPr altLang="ru-RU" sz="3600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</a:br>
            <a:r>
              <a:rPr altLang="ru-RU" sz="3600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  <a:t>не жатады?</a:t>
            </a:r>
            <a:br>
              <a:rPr altLang="ru-RU" sz="3600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</a:br>
            <a:br>
              <a:rPr altLang="ru-RU" sz="3600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</a:br>
            <a:r>
              <a:rPr lang="en-GB" altLang="ru-RU" sz="3600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  <a:t>2. </a:t>
            </a:r>
            <a:r>
              <a:rPr lang="ru-RU" altLang="en-US" sz="3600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  <a:t>Что относится к разделу</a:t>
            </a:r>
            <a:br>
              <a:rPr lang="ru-RU" altLang="en-US" sz="3600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</a:br>
            <a:r>
              <a:rPr lang="ru-RU" altLang="en-US" sz="3600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  <a:t> «Организация образовательного </a:t>
            </a:r>
            <a:br>
              <a:rPr lang="ru-RU" altLang="en-US" sz="3600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</a:br>
            <a:r>
              <a:rPr lang="ru-RU" altLang="en-US" sz="3600" i="1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charset="0" panose="02020603050405020304"/>
                <a:cs typeface="Times New Roman" charset="0" panose="02020603050405020304"/>
              </a:rPr>
              <a:t>процесса» ?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9920000">
            <a:off x="11584305" y="6207760"/>
            <a:ext cx="3135630" cy="3135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38150" y="438785"/>
            <a:ext cx="10515600" cy="1325563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itchFamily="34" charset="0" panose="020B0604020202020204"/>
              <a:buChar char="•"/>
            </a:pPr>
            <a:r>
              <a:rPr altLang="ru-RU" i="1">
                <a:latin typeface="Times New Roman" charset="0" panose="02020603050405020304"/>
                <a:cs typeface="Times New Roman" charset="0" panose="02020603050405020304"/>
              </a:rPr>
              <a:t>Ұйымдастырылған іс - әрекет </a:t>
            </a:r>
            <a:br>
              <a:rPr altLang="ru-RU" i="1">
                <a:latin typeface="Times New Roman" charset="0" panose="02020603050405020304"/>
                <a:cs typeface="Times New Roman" charset="0" panose="02020603050405020304"/>
              </a:rPr>
            </a:br>
            <a:r>
              <a:rPr altLang="ru-RU" i="1">
                <a:latin typeface="Times New Roman" charset="0" panose="02020603050405020304"/>
                <a:cs typeface="Times New Roman" charset="0" panose="02020603050405020304"/>
              </a:rPr>
              <a:t> </a:t>
            </a:r>
            <a:r>
              <a:rPr lang="ru-RU" altLang="en-US" i="1">
                <a:latin typeface="Times New Roman" charset="0" panose="02020603050405020304"/>
                <a:cs typeface="Times New Roman" charset="0" panose="02020603050405020304"/>
              </a:rPr>
              <a:t>Организованная деятельность</a:t>
            </a:r>
          </a:p>
        </p:txBody>
      </p:sp>
      <p:sp>
        <p:nvSpPr>
          <p:cNvPr id="4" name="Овал 3"/>
          <p:cNvSpPr/>
          <p:nvPr/>
        </p:nvSpPr>
        <p:spPr>
          <a:xfrm>
            <a:off x="7649845" y="2553335"/>
            <a:ext cx="6837680" cy="622871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944620" y="648970"/>
            <a:ext cx="7009130" cy="700913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V="1">
            <a:off x="12192000" y="6858000"/>
            <a:ext cx="1314450" cy="1314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95300" y="171450"/>
            <a:ext cx="10515600" cy="1325563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itchFamily="34" charset="0" panose="020B0604020202020204"/>
              <a:buChar char="•"/>
            </a:pPr>
            <a:r>
              <a:rPr altLang="ru-RU" i="1">
                <a:latin typeface="Times New Roman" charset="0" panose="02020603050405020304"/>
                <a:cs typeface="Times New Roman" charset="0" panose="02020603050405020304"/>
              </a:rPr>
              <a:t>Педагогикалық кеңес </a:t>
            </a:r>
            <a:br>
              <a:rPr altLang="ru-RU" i="1">
                <a:latin typeface="Times New Roman" charset="0" panose="02020603050405020304"/>
                <a:cs typeface="Times New Roman" charset="0" panose="02020603050405020304"/>
              </a:rPr>
            </a:br>
            <a:br>
              <a:rPr lang="ru-RU" altLang="en-US" i="1">
                <a:latin typeface="Times New Roman" charset="0" panose="02020603050405020304"/>
                <a:cs typeface="Times New Roman" charset="0" panose="02020603050405020304"/>
              </a:rPr>
            </a:br>
            <a:r>
              <a:rPr lang="ru-RU" altLang="en-US" i="1">
                <a:latin typeface="Times New Roman" charset="0" panose="02020603050405020304"/>
                <a:cs typeface="Times New Roman" charset="0" panose="02020603050405020304"/>
              </a:rPr>
              <a:t>Педагогические советы</a:t>
            </a:r>
          </a:p>
        </p:txBody>
      </p:sp>
      <p:sp>
        <p:nvSpPr>
          <p:cNvPr id="4" name="Овал 3"/>
          <p:cNvSpPr/>
          <p:nvPr/>
        </p:nvSpPr>
        <p:spPr>
          <a:xfrm>
            <a:off x="8450580" y="-3409315"/>
            <a:ext cx="6989445" cy="662876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21180000">
            <a:off x="3794760" y="-351790"/>
            <a:ext cx="8255635" cy="825563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92000" y="6858000"/>
            <a:ext cx="933450" cy="933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1106</Words>
  <Application>WPS Presentation</Application>
  <PresentationFormat>宽屏</PresentationFormat>
  <Paragraphs>32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SimSun</vt:lpstr>
      <vt:lpstr>Wingdings</vt:lpstr>
      <vt:lpstr>Calibri Light</vt:lpstr>
      <vt:lpstr>Arial Unicode MS</vt:lpstr>
      <vt:lpstr>Calibri</vt:lpstr>
      <vt:lpstr>Microsoft YaHei</vt:lpstr>
      <vt:lpstr>Tahoma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Что относится к разделу  «Организация образовательного  процесса» 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В какой раздел входит  медико- педагогический контроль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ТЕХНОДОМ</cp:lastModifiedBy>
  <cp:revision>3</cp:revision>
  <dcterms:created xsi:type="dcterms:W3CDTF">2024-09-10T09:01:48Z</dcterms:created>
  <dcterms:modified xsi:type="dcterms:W3CDTF">2024-09-13T10:34:06Z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1049-12.2.0.17562</vt:lpwstr>
  </property>
  <property fmtid="{D5CDD505-2E9C-101B-9397-08002B2CF9AE}" pid="3" name="ICV">
    <vt:lpwstr>E3923BEEF8C84BC483C015564D699FC8_12</vt:lpwstr>
  </property>
</Properties>
</file>